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71" r:id="rId6"/>
    <p:sldId id="261" r:id="rId7"/>
    <p:sldId id="283" r:id="rId8"/>
    <p:sldId id="262" r:id="rId9"/>
    <p:sldId id="263" r:id="rId10"/>
    <p:sldId id="264" r:id="rId11"/>
    <p:sldId id="265" r:id="rId12"/>
    <p:sldId id="273" r:id="rId13"/>
    <p:sldId id="266" r:id="rId14"/>
    <p:sldId id="267" r:id="rId15"/>
    <p:sldId id="270" r:id="rId16"/>
    <p:sldId id="277" r:id="rId17"/>
    <p:sldId id="279" r:id="rId18"/>
    <p:sldId id="280" r:id="rId19"/>
    <p:sldId id="275" r:id="rId20"/>
    <p:sldId id="276" r:id="rId21"/>
    <p:sldId id="282" r:id="rId22"/>
    <p:sldId id="285" r:id="rId23"/>
    <p:sldId id="286" r:id="rId24"/>
    <p:sldId id="287" r:id="rId25"/>
    <p:sldId id="288" r:id="rId26"/>
    <p:sldId id="289" r:id="rId27"/>
    <p:sldId id="290" r:id="rId28"/>
    <p:sldId id="291" r:id="rId29"/>
    <p:sldId id="29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9"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2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33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952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424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485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369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885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484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105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212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449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6/15/2021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844915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14984"/>
            <a:ext cx="11972543" cy="3057144"/>
          </a:xfrm>
        </p:spPr>
        <p:txBody>
          <a:bodyPr>
            <a:noAutofit/>
          </a:bodyPr>
          <a:lstStyle/>
          <a:p>
            <a:pPr algn="ctr"/>
            <a:r>
              <a:rPr lang="en-US" sz="5400" b="1" i="1" dirty="0" smtClean="0">
                <a:solidFill>
                  <a:schemeClr val="accent2">
                    <a:lumMod val="60000"/>
                    <a:lumOff val="40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Approach to metastatic Breast Cancer</a:t>
            </a:r>
            <a:endParaRPr lang="en-US" sz="5400" b="1" i="1" dirty="0">
              <a:solidFill>
                <a:schemeClr val="accent2">
                  <a:lumMod val="60000"/>
                  <a:lumOff val="40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4" name="TextBox 3"/>
          <p:cNvSpPr txBox="1"/>
          <p:nvPr/>
        </p:nvSpPr>
        <p:spPr>
          <a:xfrm>
            <a:off x="2511552" y="4815840"/>
            <a:ext cx="4535424" cy="923330"/>
          </a:xfrm>
          <a:prstGeom prst="rect">
            <a:avLst/>
          </a:prstGeom>
          <a:noFill/>
        </p:spPr>
        <p:txBody>
          <a:bodyPr wrap="square" rtlCol="0">
            <a:spAutoFit/>
          </a:bodyPr>
          <a:lstStyle/>
          <a:p>
            <a:r>
              <a:rPr lang="en-US" dirty="0" smtClean="0"/>
              <a:t>Presented by : </a:t>
            </a:r>
          </a:p>
          <a:p>
            <a:r>
              <a:rPr lang="en-US" dirty="0" smtClean="0"/>
              <a:t>Dr. F. </a:t>
            </a:r>
            <a:r>
              <a:rPr lang="en-US" dirty="0" err="1" smtClean="0"/>
              <a:t>Boostani</a:t>
            </a:r>
            <a:r>
              <a:rPr lang="en-US" dirty="0" smtClean="0"/>
              <a:t>. MD.</a:t>
            </a:r>
          </a:p>
          <a:p>
            <a:r>
              <a:rPr lang="en-US" dirty="0" smtClean="0"/>
              <a:t>Medical Hematologist &amp; oncologist </a:t>
            </a:r>
            <a:endParaRPr lang="en-US" dirty="0"/>
          </a:p>
        </p:txBody>
      </p:sp>
    </p:spTree>
    <p:extLst>
      <p:ext uri="{BB962C8B-B14F-4D97-AF65-F5344CB8AC3E}">
        <p14:creationId xmlns:p14="http://schemas.microsoft.com/office/powerpoint/2010/main" val="1611366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19602"/>
          </a:xfrm>
        </p:spPr>
        <p:txBody>
          <a:bodyPr>
            <a:normAutofit fontScale="90000"/>
          </a:bodyPr>
          <a:lstStyle/>
          <a:p>
            <a:endParaRPr lang="en-US" dirty="0"/>
          </a:p>
        </p:txBody>
      </p:sp>
      <p:sp>
        <p:nvSpPr>
          <p:cNvPr id="3" name="Content Placeholder 2"/>
          <p:cNvSpPr>
            <a:spLocks noGrp="1"/>
          </p:cNvSpPr>
          <p:nvPr>
            <p:ph idx="1"/>
          </p:nvPr>
        </p:nvSpPr>
        <p:spPr>
          <a:xfrm>
            <a:off x="1243584" y="1426464"/>
            <a:ext cx="10261028" cy="4484758"/>
          </a:xfrm>
        </p:spPr>
        <p:txBody>
          <a:bodyPr>
            <a:normAutofit/>
          </a:bodyPr>
          <a:lstStyle/>
          <a:p>
            <a:r>
              <a:rPr lang="en-US" sz="2400" dirty="0" smtClean="0"/>
              <a:t> </a:t>
            </a:r>
            <a:r>
              <a:rPr lang="en-US" sz="2400" dirty="0"/>
              <a:t>The primary goals of systemic treatment for MBC are prolongation of survival,</a:t>
            </a:r>
          </a:p>
          <a:p>
            <a:pPr marL="0" indent="0">
              <a:buNone/>
            </a:pPr>
            <a:r>
              <a:rPr lang="en-US" sz="2400" dirty="0"/>
              <a:t>alleviation of symptoms, and maintenance or improvement in quality of </a:t>
            </a:r>
            <a:r>
              <a:rPr lang="en-US" sz="2400" dirty="0" err="1" smtClean="0"/>
              <a:t>life,despite</a:t>
            </a:r>
            <a:r>
              <a:rPr lang="en-US" sz="2400" dirty="0" smtClean="0"/>
              <a:t> the </a:t>
            </a:r>
            <a:r>
              <a:rPr lang="en-US" sz="2400" dirty="0"/>
              <a:t>toxicity associated with treatment </a:t>
            </a:r>
            <a:r>
              <a:rPr lang="en-US" sz="2400" dirty="0" smtClean="0"/>
              <a:t>. </a:t>
            </a:r>
          </a:p>
          <a:p>
            <a:r>
              <a:rPr lang="en-US" sz="2400" dirty="0" smtClean="0"/>
              <a:t>The </a:t>
            </a:r>
            <a:r>
              <a:rPr lang="en-US" sz="2400" dirty="0"/>
              <a:t>median survival for MBC </a:t>
            </a:r>
            <a:r>
              <a:rPr lang="en-US" sz="2400" dirty="0" smtClean="0"/>
              <a:t>varies widely </a:t>
            </a:r>
            <a:r>
              <a:rPr lang="en-US" sz="2400" dirty="0"/>
              <a:t>based on subtype of tumor, sites of metastatic involvement, and burden </a:t>
            </a:r>
            <a:r>
              <a:rPr lang="en-US" sz="2400" dirty="0" smtClean="0"/>
              <a:t>of metastatic </a:t>
            </a:r>
            <a:r>
              <a:rPr lang="en-US" sz="2400" dirty="0"/>
              <a:t>disease, and some patients experience long-term survival </a:t>
            </a:r>
          </a:p>
        </p:txBody>
      </p:sp>
    </p:spTree>
    <p:extLst>
      <p:ext uri="{BB962C8B-B14F-4D97-AF65-F5344CB8AC3E}">
        <p14:creationId xmlns:p14="http://schemas.microsoft.com/office/powerpoint/2010/main" val="3102782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592925" y="560832"/>
            <a:ext cx="8911687" cy="63278"/>
          </a:xfrm>
        </p:spPr>
        <p:txBody>
          <a:bodyPr>
            <a:normAutofit fontScale="90000"/>
          </a:bodyPr>
          <a:lstStyle/>
          <a:p>
            <a:endParaRPr lang="en-US" dirty="0"/>
          </a:p>
        </p:txBody>
      </p:sp>
      <p:sp>
        <p:nvSpPr>
          <p:cNvPr id="3" name="Content Placeholder 2"/>
          <p:cNvSpPr>
            <a:spLocks noGrp="1"/>
          </p:cNvSpPr>
          <p:nvPr>
            <p:ph idx="1"/>
          </p:nvPr>
        </p:nvSpPr>
        <p:spPr>
          <a:xfrm>
            <a:off x="804672" y="926592"/>
            <a:ext cx="10699940" cy="4984630"/>
          </a:xfrm>
        </p:spPr>
        <p:txBody>
          <a:bodyPr>
            <a:normAutofit/>
          </a:bodyPr>
          <a:lstStyle/>
          <a:p>
            <a:pPr marL="0" indent="0">
              <a:buNone/>
            </a:pPr>
            <a:r>
              <a:rPr lang="en-US" sz="2800" b="1" dirty="0">
                <a:solidFill>
                  <a:srgbClr val="FF0000"/>
                </a:solidFill>
              </a:rPr>
              <a:t>Disease assessment</a:t>
            </a:r>
          </a:p>
          <a:p>
            <a:r>
              <a:rPr lang="en-US" sz="2400" dirty="0" smtClean="0"/>
              <a:t> </a:t>
            </a:r>
            <a:r>
              <a:rPr lang="en-US" sz="2400" dirty="0"/>
              <a:t>Complete evaluation for the extent of metastatic disease includes confirmatory</a:t>
            </a:r>
          </a:p>
          <a:p>
            <a:pPr marL="0" indent="0">
              <a:buNone/>
            </a:pPr>
            <a:r>
              <a:rPr lang="en-US" sz="2400" dirty="0"/>
              <a:t>biopsy of suspected lesions and reassessment of molecular markers, particularly</a:t>
            </a:r>
          </a:p>
          <a:p>
            <a:pPr marL="0" indent="0">
              <a:buNone/>
            </a:pPr>
            <a:r>
              <a:rPr lang="en-US" sz="2400" dirty="0"/>
              <a:t>estrogen receptor (ER), progesterone receptor (PR), and HER2 overexpression</a:t>
            </a:r>
            <a:r>
              <a:rPr lang="en-US" sz="2400" dirty="0" smtClean="0"/>
              <a:t>.</a:t>
            </a:r>
          </a:p>
          <a:p>
            <a:r>
              <a:rPr lang="en-US" sz="2400" dirty="0" smtClean="0"/>
              <a:t> </a:t>
            </a:r>
            <a:r>
              <a:rPr lang="en-US" sz="2400" dirty="0"/>
              <a:t>This </a:t>
            </a:r>
            <a:r>
              <a:rPr lang="en-US" sz="2400" dirty="0" smtClean="0"/>
              <a:t>is especially </a:t>
            </a:r>
            <a:r>
              <a:rPr lang="en-US" sz="2400" dirty="0"/>
              <a:t>important if the primary cancer was deemed negative for ER, PR, </a:t>
            </a:r>
            <a:r>
              <a:rPr lang="en-US" sz="2400" dirty="0" smtClean="0"/>
              <a:t>and/or HER2</a:t>
            </a:r>
            <a:r>
              <a:rPr lang="en-US" sz="2400" dirty="0"/>
              <a:t>, since a conversion to positive could dramatically change therapy</a:t>
            </a:r>
            <a:r>
              <a:rPr lang="en-US" sz="2400" dirty="0" smtClean="0"/>
              <a:t>.</a:t>
            </a:r>
            <a:endParaRPr lang="en-US" sz="2400" dirty="0"/>
          </a:p>
        </p:txBody>
      </p:sp>
    </p:spTree>
    <p:extLst>
      <p:ext uri="{BB962C8B-B14F-4D97-AF65-F5344CB8AC3E}">
        <p14:creationId xmlns:p14="http://schemas.microsoft.com/office/powerpoint/2010/main" val="2780723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4747"/>
          </a:xfrm>
        </p:spPr>
        <p:txBody>
          <a:bodyPr>
            <a:normAutofit fontScale="90000"/>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975360" y="1582341"/>
            <a:ext cx="10378440" cy="3046988"/>
          </a:xfrm>
          <a:prstGeom prst="rect">
            <a:avLst/>
          </a:prstGeom>
        </p:spPr>
        <p:txBody>
          <a:bodyPr wrap="square">
            <a:spAutoFit/>
          </a:bodyPr>
          <a:lstStyle/>
          <a:p>
            <a:pPr marL="342900" indent="-342900">
              <a:buFont typeface="Arial" panose="020B0604020202020204" pitchFamily="34" charset="0"/>
              <a:buChar char="•"/>
            </a:pPr>
            <a:r>
              <a:rPr lang="en-US" sz="2400" dirty="0"/>
              <a:t>We further assess tumors for presence of mutations in breast cancer susceptibility</a:t>
            </a:r>
          </a:p>
          <a:p>
            <a:r>
              <a:rPr lang="en-US" sz="2400" dirty="0"/>
              <a:t>gene 1 or 2 (BRCA1 or BRCA2</a:t>
            </a:r>
            <a:r>
              <a:rPr lang="en-US" sz="2400" dirty="0" smtClean="0"/>
              <a:t>)</a:t>
            </a:r>
          </a:p>
          <a:p>
            <a:pPr marL="342900" indent="-342900">
              <a:buFont typeface="Arial" panose="020B0604020202020204" pitchFamily="34" charset="0"/>
              <a:buChar char="•"/>
            </a:pPr>
            <a:r>
              <a:rPr lang="en-US" sz="2400" dirty="0" smtClean="0"/>
              <a:t>For </a:t>
            </a:r>
            <a:r>
              <a:rPr lang="en-US" sz="2400" dirty="0"/>
              <a:t>patients whose tumors stemmed from </a:t>
            </a:r>
            <a:r>
              <a:rPr lang="en-US" sz="2400" dirty="0" smtClean="0"/>
              <a:t>mutations in </a:t>
            </a:r>
            <a:r>
              <a:rPr lang="en-US" sz="2400" dirty="0"/>
              <a:t>BRCA1 or BRCA2, we suggest </a:t>
            </a:r>
            <a:r>
              <a:rPr lang="en-US" sz="2400" dirty="0" err="1"/>
              <a:t>germline</a:t>
            </a:r>
            <a:r>
              <a:rPr lang="en-US" sz="2400" dirty="0"/>
              <a:t> testing for these mutations, in view </a:t>
            </a:r>
            <a:r>
              <a:rPr lang="en-US" sz="2400" dirty="0" smtClean="0"/>
              <a:t>of therapeutic </a:t>
            </a:r>
            <a:r>
              <a:rPr lang="en-US" sz="2400" dirty="0"/>
              <a:t>options (poly[ADP-ribose] polymerase [PARP] inhibitors</a:t>
            </a:r>
            <a:r>
              <a:rPr lang="en-US" sz="2400" dirty="0" smtClean="0"/>
              <a:t>) </a:t>
            </a:r>
            <a:r>
              <a:rPr lang="en-US" sz="2400" dirty="0"/>
              <a:t>We also evaluate tumors for mutations in </a:t>
            </a:r>
            <a:r>
              <a:rPr lang="en-US" sz="2400" dirty="0" err="1"/>
              <a:t>tropomyosin</a:t>
            </a:r>
            <a:r>
              <a:rPr lang="en-US" sz="2400" dirty="0"/>
              <a:t> receptor kinase (TRK</a:t>
            </a:r>
            <a:r>
              <a:rPr lang="en-US" sz="2400" dirty="0" smtClean="0"/>
              <a:t>) </a:t>
            </a:r>
            <a:r>
              <a:rPr lang="en-US" sz="2400" dirty="0"/>
              <a:t>as well as for the presence of microsatellite-high/DNA </a:t>
            </a:r>
            <a:r>
              <a:rPr lang="en-US" sz="2400" dirty="0" smtClean="0"/>
              <a:t>mismatch-repair deficiency </a:t>
            </a:r>
            <a:endParaRPr lang="en-US" sz="2400" dirty="0"/>
          </a:p>
        </p:txBody>
      </p:sp>
    </p:spTree>
    <p:extLst>
      <p:ext uri="{BB962C8B-B14F-4D97-AF65-F5344CB8AC3E}">
        <p14:creationId xmlns:p14="http://schemas.microsoft.com/office/powerpoint/2010/main" val="852702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513" y="624109"/>
            <a:ext cx="10456100" cy="272705"/>
          </a:xfrm>
        </p:spPr>
        <p:txBody>
          <a:bodyPr>
            <a:normAutofit fontScale="90000"/>
          </a:bodyPr>
          <a:lstStyle/>
          <a:p>
            <a:r>
              <a:rPr lang="en-US" dirty="0"/>
              <a:t/>
            </a:r>
            <a:br>
              <a:rPr lang="en-US" dirty="0"/>
            </a:br>
            <a:r>
              <a:rPr lang="en-US" dirty="0">
                <a:solidFill>
                  <a:srgbClr val="FF0000"/>
                </a:solidFill>
              </a:rPr>
              <a:t>Role of repeat biopsy</a:t>
            </a:r>
            <a:endParaRPr lang="en-US" dirty="0"/>
          </a:p>
        </p:txBody>
      </p:sp>
      <p:sp>
        <p:nvSpPr>
          <p:cNvPr id="3" name="Content Placeholder 2"/>
          <p:cNvSpPr>
            <a:spLocks noGrp="1"/>
          </p:cNvSpPr>
          <p:nvPr>
            <p:ph idx="1"/>
          </p:nvPr>
        </p:nvSpPr>
        <p:spPr>
          <a:xfrm>
            <a:off x="1048512" y="1248977"/>
            <a:ext cx="10456100" cy="4679830"/>
          </a:xfrm>
        </p:spPr>
        <p:txBody>
          <a:bodyPr>
            <a:noAutofit/>
          </a:bodyPr>
          <a:lstStyle/>
          <a:p>
            <a:r>
              <a:rPr lang="en-US" sz="2400" dirty="0" smtClean="0"/>
              <a:t> </a:t>
            </a:r>
            <a:r>
              <a:rPr lang="en-US" sz="2400" dirty="0"/>
              <a:t>We advise patients with newly diagnosed, metastatic disease to undergo a </a:t>
            </a:r>
            <a:r>
              <a:rPr lang="en-US" sz="2400" dirty="0" smtClean="0"/>
              <a:t>repeat biopsy</a:t>
            </a:r>
            <a:r>
              <a:rPr lang="en-US" sz="2400" dirty="0"/>
              <a:t>, which will not only establish the diagnosis of MBC, but will also allow a </a:t>
            </a:r>
            <a:r>
              <a:rPr lang="en-US" sz="2400" dirty="0" smtClean="0"/>
              <a:t>reexamination </a:t>
            </a:r>
            <a:r>
              <a:rPr lang="en-US" sz="2400" dirty="0"/>
              <a:t>of receptor </a:t>
            </a:r>
            <a:r>
              <a:rPr lang="en-US" sz="2400" dirty="0" smtClean="0"/>
              <a:t>status</a:t>
            </a:r>
          </a:p>
          <a:p>
            <a:r>
              <a:rPr lang="en-US" sz="2400" dirty="0" smtClean="0"/>
              <a:t>. </a:t>
            </a:r>
            <a:r>
              <a:rPr lang="en-US" sz="2400" dirty="0"/>
              <a:t>Although how these results should </a:t>
            </a:r>
            <a:r>
              <a:rPr lang="en-US" sz="2400" dirty="0" smtClean="0"/>
              <a:t>influence management </a:t>
            </a:r>
            <a:r>
              <a:rPr lang="en-US" sz="2400" dirty="0"/>
              <a:t>is the subject of debate, we suggest not withholding targeted </a:t>
            </a:r>
            <a:r>
              <a:rPr lang="en-US" sz="2400" dirty="0" smtClean="0"/>
              <a:t>treatment based </a:t>
            </a:r>
            <a:r>
              <a:rPr lang="en-US" sz="2400" dirty="0"/>
              <a:t>on the results of a metastatic biopsy</a:t>
            </a:r>
            <a:r>
              <a:rPr lang="en-US" sz="2400" dirty="0" smtClean="0"/>
              <a:t>.</a:t>
            </a:r>
          </a:p>
          <a:p>
            <a:r>
              <a:rPr lang="en-US" sz="2400" dirty="0" smtClean="0"/>
              <a:t> </a:t>
            </a:r>
            <a:r>
              <a:rPr lang="en-US" sz="2400" dirty="0"/>
              <a:t>Results of the metastatic biopsy </a:t>
            </a:r>
            <a:r>
              <a:rPr lang="en-US" sz="2400" dirty="0" err="1" smtClean="0"/>
              <a:t>may,however</a:t>
            </a:r>
            <a:r>
              <a:rPr lang="en-US" sz="2400" dirty="0"/>
              <a:t>, make targeted therapies available for those whose initial biopsy did </a:t>
            </a:r>
            <a:r>
              <a:rPr lang="en-US" sz="2400" dirty="0" smtClean="0"/>
              <a:t>not display </a:t>
            </a:r>
            <a:r>
              <a:rPr lang="en-US" sz="2400" dirty="0"/>
              <a:t>hormone receptor or HER2 </a:t>
            </a:r>
            <a:r>
              <a:rPr lang="en-US" sz="2400" dirty="0" err="1"/>
              <a:t>positivityThe</a:t>
            </a:r>
            <a:r>
              <a:rPr lang="en-US" sz="2400" dirty="0"/>
              <a:t> rates of discordance of receptor status between the primary and metastatic</a:t>
            </a:r>
          </a:p>
          <a:p>
            <a:r>
              <a:rPr lang="en-US" sz="2400" dirty="0"/>
              <a:t>lesions vary, but typically range between 5 to 30 percent </a:t>
            </a:r>
            <a:r>
              <a:rPr lang="en-US" sz="2400" dirty="0" smtClean="0"/>
              <a:t>.</a:t>
            </a:r>
            <a:endParaRPr lang="en-US" sz="2400" dirty="0"/>
          </a:p>
        </p:txBody>
      </p:sp>
    </p:spTree>
    <p:extLst>
      <p:ext uri="{BB962C8B-B14F-4D97-AF65-F5344CB8AC3E}">
        <p14:creationId xmlns:p14="http://schemas.microsoft.com/office/powerpoint/2010/main" val="1858046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549" y="7159022"/>
            <a:ext cx="8911687" cy="204946"/>
          </a:xfrm>
        </p:spPr>
        <p:txBody>
          <a:bodyPr>
            <a:normAutofit fontScale="90000"/>
          </a:bodyPr>
          <a:lstStyle/>
          <a:p>
            <a:endParaRPr lang="en-US"/>
          </a:p>
        </p:txBody>
      </p:sp>
      <p:sp>
        <p:nvSpPr>
          <p:cNvPr id="3" name="Content Placeholder 2"/>
          <p:cNvSpPr>
            <a:spLocks noGrp="1"/>
          </p:cNvSpPr>
          <p:nvPr>
            <p:ph idx="1"/>
          </p:nvPr>
        </p:nvSpPr>
        <p:spPr>
          <a:xfrm>
            <a:off x="1158240" y="1865376"/>
            <a:ext cx="10346372" cy="3425952"/>
          </a:xfrm>
        </p:spPr>
        <p:txBody>
          <a:bodyPr>
            <a:noAutofit/>
          </a:bodyPr>
          <a:lstStyle/>
          <a:p>
            <a:pPr marL="0" indent="0">
              <a:buNone/>
            </a:pPr>
            <a:r>
              <a:rPr lang="en-US" sz="2400" b="1" dirty="0" smtClean="0">
                <a:solidFill>
                  <a:schemeClr val="accent2">
                    <a:lumMod val="60000"/>
                    <a:lumOff val="40000"/>
                  </a:schemeClr>
                </a:solidFill>
              </a:rPr>
              <a:t> ASCO </a:t>
            </a:r>
            <a:r>
              <a:rPr lang="en-US" sz="2400" dirty="0"/>
              <a:t>reported its </a:t>
            </a:r>
            <a:r>
              <a:rPr lang="en-US" sz="2400" dirty="0" smtClean="0"/>
              <a:t>guidelines about </a:t>
            </a:r>
            <a:r>
              <a:rPr lang="en-US" sz="2400" dirty="0"/>
              <a:t>the role of </a:t>
            </a:r>
            <a:r>
              <a:rPr lang="en-US" sz="2400" dirty="0" err="1"/>
              <a:t>rebiopsy</a:t>
            </a:r>
            <a:r>
              <a:rPr lang="en-US" sz="2400" dirty="0"/>
              <a:t>, suggesting that it should be performed, but there is </a:t>
            </a:r>
            <a:r>
              <a:rPr lang="en-US" sz="2400" dirty="0" smtClean="0"/>
              <a:t>no prospective </a:t>
            </a:r>
            <a:r>
              <a:rPr lang="en-US" sz="2400" dirty="0"/>
              <a:t>evidence that changing treatment based on the information of </a:t>
            </a:r>
            <a:r>
              <a:rPr lang="en-US" sz="2400" dirty="0" smtClean="0"/>
              <a:t>the metastatic </a:t>
            </a:r>
            <a:r>
              <a:rPr lang="en-US" sz="2400" dirty="0"/>
              <a:t>biopsy affects outcomes</a:t>
            </a:r>
            <a:r>
              <a:rPr lang="en-US" sz="2400" dirty="0" smtClean="0"/>
              <a:t>.</a:t>
            </a:r>
          </a:p>
          <a:p>
            <a:pPr marL="0" indent="0">
              <a:buNone/>
            </a:pPr>
            <a:r>
              <a:rPr lang="en-US" sz="2400" dirty="0" smtClean="0"/>
              <a:t> </a:t>
            </a:r>
            <a:r>
              <a:rPr lang="en-US" sz="2400" dirty="0" err="1"/>
              <a:t>Neverthess</a:t>
            </a:r>
            <a:r>
              <a:rPr lang="en-US" sz="2400" dirty="0"/>
              <a:t>, per this guideline, in case a biopsy </a:t>
            </a:r>
            <a:r>
              <a:rPr lang="en-US" sz="2400" dirty="0" smtClean="0"/>
              <a:t>is performed </a:t>
            </a:r>
            <a:r>
              <a:rPr lang="en-US" sz="2400" dirty="0"/>
              <a:t>and discrepancy is found between the primary and metastatic </a:t>
            </a:r>
            <a:r>
              <a:rPr lang="en-US" sz="2400" dirty="0" smtClean="0"/>
              <a:t>tumors, information </a:t>
            </a:r>
            <a:r>
              <a:rPr lang="en-US" sz="2400" dirty="0"/>
              <a:t>from the metastatic setting should be utilized for management </a:t>
            </a:r>
            <a:r>
              <a:rPr lang="en-US" sz="2400" dirty="0" smtClean="0"/>
              <a:t>decisions.</a:t>
            </a:r>
          </a:p>
        </p:txBody>
      </p:sp>
    </p:spTree>
    <p:extLst>
      <p:ext uri="{BB962C8B-B14F-4D97-AF65-F5344CB8AC3E}">
        <p14:creationId xmlns:p14="http://schemas.microsoft.com/office/powerpoint/2010/main" val="1704028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r>
              <a:rPr lang="en-US" dirty="0" smtClean="0">
                <a:solidFill>
                  <a:schemeClr val="accent2">
                    <a:lumMod val="60000"/>
                    <a:lumOff val="40000"/>
                  </a:schemeClr>
                </a:solidFill>
              </a:rPr>
              <a:t>ESMO </a:t>
            </a:r>
            <a:r>
              <a:rPr lang="en-US" dirty="0" smtClean="0"/>
              <a:t>guideline acknowledges the lack of prospective trials evaluating change in treatment based on </a:t>
            </a:r>
            <a:r>
              <a:rPr lang="en-US" dirty="0" err="1" smtClean="0"/>
              <a:t>immunohistochemical</a:t>
            </a:r>
            <a:r>
              <a:rPr lang="en-US" dirty="0" smtClean="0"/>
              <a:t> discrepancies between primary and metastatic tumors, but recommends consideration to utilize targeted treatment (endocrine therapy or antiHER2 therapy) if the receptors are positive in at least one of the biopsies, regardless if in the primary or metastatic settings.</a:t>
            </a:r>
          </a:p>
          <a:p>
            <a:r>
              <a:rPr lang="en-US" dirty="0" smtClean="0"/>
              <a:t> Our strategy is consistent with the ESMO guideline, although we recognize that in the setting of limited data, other experts may adopt a different approach.</a:t>
            </a:r>
          </a:p>
          <a:p>
            <a:endParaRPr lang="en-US" dirty="0"/>
          </a:p>
        </p:txBody>
      </p:sp>
    </p:spTree>
    <p:extLst>
      <p:ext uri="{BB962C8B-B14F-4D97-AF65-F5344CB8AC3E}">
        <p14:creationId xmlns:p14="http://schemas.microsoft.com/office/powerpoint/2010/main" val="1742747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Prediction of response</a:t>
            </a:r>
          </a:p>
        </p:txBody>
      </p:sp>
      <p:sp>
        <p:nvSpPr>
          <p:cNvPr id="3" name="Content Placeholder 2"/>
          <p:cNvSpPr>
            <a:spLocks noGrp="1"/>
          </p:cNvSpPr>
          <p:nvPr>
            <p:ph idx="1"/>
          </p:nvPr>
        </p:nvSpPr>
        <p:spPr>
          <a:xfrm>
            <a:off x="838200" y="1529862"/>
            <a:ext cx="10515600" cy="4647101"/>
          </a:xfrm>
        </p:spPr>
        <p:txBody>
          <a:bodyPr>
            <a:normAutofit fontScale="92500" lnSpcReduction="10000"/>
          </a:bodyPr>
          <a:lstStyle/>
          <a:p>
            <a:r>
              <a:rPr lang="en-US" dirty="0"/>
              <a:t>Hormone receptor status and HER2 overexpression are the most </a:t>
            </a:r>
            <a:r>
              <a:rPr lang="en-US" dirty="0" smtClean="0"/>
              <a:t>important predictors </a:t>
            </a:r>
            <a:r>
              <a:rPr lang="en-US" dirty="0"/>
              <a:t>of treatment response in patients with </a:t>
            </a:r>
            <a:r>
              <a:rPr lang="en-US" dirty="0" smtClean="0"/>
              <a:t>MBC.</a:t>
            </a:r>
          </a:p>
          <a:p>
            <a:r>
              <a:rPr lang="en-US" dirty="0"/>
              <a:t>Patients who are carriers of genetic alterations in breast cancer </a:t>
            </a:r>
            <a:r>
              <a:rPr lang="en-US" dirty="0" smtClean="0"/>
              <a:t>susceptibility genes </a:t>
            </a:r>
            <a:r>
              <a:rPr lang="en-US" dirty="0"/>
              <a:t>1 or 2 (BRCA1 or BRCA2) are more likely to respond to PARP </a:t>
            </a:r>
            <a:r>
              <a:rPr lang="en-US" dirty="0" smtClean="0"/>
              <a:t>inhibitors. Thus</a:t>
            </a:r>
            <a:r>
              <a:rPr lang="en-US" dirty="0"/>
              <a:t>, we suggest </a:t>
            </a:r>
            <a:r>
              <a:rPr lang="en-US" dirty="0" err="1"/>
              <a:t>germline</a:t>
            </a:r>
            <a:r>
              <a:rPr lang="en-US" dirty="0"/>
              <a:t> testing for these mutations in patients with </a:t>
            </a:r>
            <a:r>
              <a:rPr lang="en-US" dirty="0" smtClean="0"/>
              <a:t>advanced breast </a:t>
            </a:r>
            <a:r>
              <a:rPr lang="en-US" dirty="0"/>
              <a:t>cancer, as per </a:t>
            </a:r>
            <a:r>
              <a:rPr lang="en-US" dirty="0" smtClean="0"/>
              <a:t>NCCN guidelines.</a:t>
            </a:r>
          </a:p>
          <a:p>
            <a:r>
              <a:rPr lang="en-US" dirty="0"/>
              <a:t>In regards to response to chemotherapy, consistent predictors of poor response</a:t>
            </a:r>
          </a:p>
          <a:p>
            <a:r>
              <a:rPr lang="en-US" dirty="0"/>
              <a:t>are progression with prior chemotherapy for advanced disease, relapse within </a:t>
            </a:r>
            <a:r>
              <a:rPr lang="en-US" dirty="0" smtClean="0"/>
              <a:t>12 months </a:t>
            </a:r>
            <a:r>
              <a:rPr lang="en-US" dirty="0"/>
              <a:t>of completing adjuvant chemotherapy, poor performance status, </a:t>
            </a:r>
            <a:r>
              <a:rPr lang="en-US" dirty="0" smtClean="0"/>
              <a:t>and multiple </a:t>
            </a:r>
            <a:r>
              <a:rPr lang="en-US" dirty="0"/>
              <a:t>disease sites, especially visceral involvement</a:t>
            </a:r>
          </a:p>
        </p:txBody>
      </p:sp>
    </p:spTree>
    <p:extLst>
      <p:ext uri="{BB962C8B-B14F-4D97-AF65-F5344CB8AC3E}">
        <p14:creationId xmlns:p14="http://schemas.microsoft.com/office/powerpoint/2010/main" val="1115224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Markers of increased cellular proliferation such as high S-phase fraction by </a:t>
            </a:r>
            <a:r>
              <a:rPr lang="en-US" dirty="0" smtClean="0"/>
              <a:t>flow </a:t>
            </a:r>
            <a:r>
              <a:rPr lang="en-US" dirty="0" err="1" smtClean="0"/>
              <a:t>cytometry</a:t>
            </a:r>
            <a:r>
              <a:rPr lang="en-US" dirty="0"/>
              <a:t>, increased uptake of radiolabeled thymidine, and </a:t>
            </a:r>
            <a:r>
              <a:rPr lang="en-US" dirty="0" err="1" smtClean="0"/>
              <a:t>immunohistochemical</a:t>
            </a:r>
            <a:r>
              <a:rPr lang="en-US" dirty="0" smtClean="0"/>
              <a:t> staining </a:t>
            </a:r>
            <a:r>
              <a:rPr lang="en-US" dirty="0"/>
              <a:t>for the proliferation antigen Ki67 are all associated with </a:t>
            </a:r>
            <a:r>
              <a:rPr lang="en-US" dirty="0" smtClean="0"/>
              <a:t>higher chemotherapy </a:t>
            </a:r>
            <a:r>
              <a:rPr lang="en-US" dirty="0"/>
              <a:t>response rates </a:t>
            </a:r>
            <a:r>
              <a:rPr lang="en-US" dirty="0" smtClean="0"/>
              <a:t>.</a:t>
            </a:r>
          </a:p>
          <a:p>
            <a:r>
              <a:rPr lang="en-US" dirty="0" smtClean="0"/>
              <a:t>By </a:t>
            </a:r>
            <a:r>
              <a:rPr lang="en-US" dirty="0"/>
              <a:t>contrast, breast cancers that overexpress </a:t>
            </a:r>
            <a:r>
              <a:rPr lang="en-US" dirty="0" smtClean="0"/>
              <a:t> gp170, </a:t>
            </a:r>
            <a:r>
              <a:rPr lang="en-US" dirty="0"/>
              <a:t>a drug efflux pump that mediates multidrug resistance, </a:t>
            </a:r>
            <a:r>
              <a:rPr lang="en-US" dirty="0" smtClean="0"/>
              <a:t>or have </a:t>
            </a:r>
            <a:r>
              <a:rPr lang="en-US" dirty="0"/>
              <a:t>a mutated tumor protein p53 (TP53) gene may be less likely to respond </a:t>
            </a:r>
            <a:r>
              <a:rPr lang="en-US" dirty="0" smtClean="0"/>
              <a:t>to chemotherapy.</a:t>
            </a:r>
            <a:endParaRPr lang="en-US" dirty="0"/>
          </a:p>
        </p:txBody>
      </p:sp>
    </p:spTree>
    <p:extLst>
      <p:ext uri="{BB962C8B-B14F-4D97-AF65-F5344CB8AC3E}">
        <p14:creationId xmlns:p14="http://schemas.microsoft.com/office/powerpoint/2010/main" val="3908776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SYSTEMIC TREATMENT</a:t>
            </a:r>
          </a:p>
        </p:txBody>
      </p:sp>
      <p:sp>
        <p:nvSpPr>
          <p:cNvPr id="3" name="Content Placeholder 2"/>
          <p:cNvSpPr>
            <a:spLocks noGrp="1"/>
          </p:cNvSpPr>
          <p:nvPr>
            <p:ph idx="1"/>
          </p:nvPr>
        </p:nvSpPr>
        <p:spPr>
          <a:xfrm>
            <a:off x="316523" y="1336431"/>
            <a:ext cx="11570677" cy="4840532"/>
          </a:xfrm>
        </p:spPr>
        <p:txBody>
          <a:bodyPr/>
          <a:lstStyle/>
          <a:p>
            <a:r>
              <a:rPr lang="en-US" dirty="0"/>
              <a:t>Patients with visceral metastases (especially if rapidly </a:t>
            </a:r>
            <a:r>
              <a:rPr lang="en-US" dirty="0" smtClean="0"/>
              <a:t>progressing) and/or </a:t>
            </a:r>
            <a:r>
              <a:rPr lang="en-US" dirty="0"/>
              <a:t>a short disease-free interval generally have an aggressive phenotype, </a:t>
            </a:r>
            <a:r>
              <a:rPr lang="en-US" dirty="0" smtClean="0"/>
              <a:t>while patients </a:t>
            </a:r>
            <a:r>
              <a:rPr lang="en-US" dirty="0"/>
              <a:t>with soft tissue and bone metastases have a more indolent </a:t>
            </a:r>
            <a:r>
              <a:rPr lang="en-US" dirty="0" smtClean="0"/>
              <a:t>phenotype.</a:t>
            </a:r>
            <a:endParaRPr lang="en-US" dirty="0"/>
          </a:p>
          <a:p>
            <a:r>
              <a:rPr lang="en-US" dirty="0"/>
              <a:t>Hormone receptor status and human epidermal growth factor receptor 2 (</a:t>
            </a:r>
            <a:r>
              <a:rPr lang="en-US" dirty="0" smtClean="0"/>
              <a:t>HER2)overexpression </a:t>
            </a:r>
            <a:r>
              <a:rPr lang="en-US" dirty="0"/>
              <a:t>are important in estimating prognosis and the </a:t>
            </a:r>
            <a:r>
              <a:rPr lang="en-US" dirty="0" smtClean="0"/>
              <a:t>likelihood of response </a:t>
            </a:r>
            <a:r>
              <a:rPr lang="en-US" dirty="0"/>
              <a:t>to </a:t>
            </a:r>
            <a:r>
              <a:rPr lang="en-US" dirty="0" smtClean="0"/>
              <a:t>therapy.</a:t>
            </a:r>
          </a:p>
          <a:p>
            <a:r>
              <a:rPr lang="en-US" dirty="0" smtClean="0"/>
              <a:t>Chemotherapy </a:t>
            </a:r>
            <a:r>
              <a:rPr lang="en-US" dirty="0"/>
              <a:t>is indicated for hormone-insensitive MBC </a:t>
            </a:r>
            <a:r>
              <a:rPr lang="en-US" dirty="0" smtClean="0"/>
              <a:t>( </a:t>
            </a:r>
            <a:r>
              <a:rPr lang="en-US" dirty="0"/>
              <a:t>patients with</a:t>
            </a:r>
          </a:p>
          <a:p>
            <a:pPr marL="0" indent="0">
              <a:buNone/>
            </a:pPr>
            <a:r>
              <a:rPr lang="en-US" dirty="0"/>
              <a:t>hormone receptor-negative breast cancer and those with hormone </a:t>
            </a:r>
            <a:r>
              <a:rPr lang="en-US" dirty="0" smtClean="0"/>
              <a:t>receptor    positive </a:t>
            </a:r>
            <a:r>
              <a:rPr lang="en-US" dirty="0"/>
              <a:t>breast cancer who have become resistant to endocrine therapy).</a:t>
            </a:r>
          </a:p>
        </p:txBody>
      </p:sp>
    </p:spTree>
    <p:extLst>
      <p:ext uri="{BB962C8B-B14F-4D97-AF65-F5344CB8AC3E}">
        <p14:creationId xmlns:p14="http://schemas.microsoft.com/office/powerpoint/2010/main" val="3914936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POly</a:t>
            </a:r>
            <a:r>
              <a:rPr lang="en-US" dirty="0" smtClean="0"/>
              <a:t>(ADP-ribose</a:t>
            </a:r>
            <a:r>
              <a:rPr lang="en-US" dirty="0"/>
              <a:t>) polymerase (PARP) inhibitor therapy is only appropriate </a:t>
            </a:r>
            <a:r>
              <a:rPr lang="en-US" dirty="0" smtClean="0"/>
              <a:t>for patients </a:t>
            </a:r>
            <a:r>
              <a:rPr lang="en-US" dirty="0"/>
              <a:t>with breast cancer susceptibility gene 1 or 2 (BRCA1 or </a:t>
            </a:r>
            <a:r>
              <a:rPr lang="en-US" dirty="0" smtClean="0"/>
              <a:t>BRCA2) mutations</a:t>
            </a:r>
            <a:r>
              <a:rPr lang="en-US" dirty="0"/>
              <a:t>, and is used after progression on chemotherapy in such patients. </a:t>
            </a:r>
            <a:endParaRPr lang="en-US" dirty="0" smtClean="0"/>
          </a:p>
          <a:p>
            <a:r>
              <a:rPr lang="en-US" dirty="0"/>
              <a:t> patients with </a:t>
            </a:r>
            <a:r>
              <a:rPr lang="en-US" dirty="0" err="1"/>
              <a:t>tropomyosin</a:t>
            </a:r>
            <a:r>
              <a:rPr lang="en-US" dirty="0"/>
              <a:t> receptor kinase (TRK)-positive cancers that </a:t>
            </a:r>
            <a:r>
              <a:rPr lang="en-US" dirty="0" smtClean="0"/>
              <a:t>have progressed </a:t>
            </a:r>
            <a:r>
              <a:rPr lang="en-US" dirty="0"/>
              <a:t>on other available options, we offer treatment with TRK inhibitors. Those with microsatellite-high/DNA</a:t>
            </a:r>
          </a:p>
          <a:p>
            <a:r>
              <a:rPr lang="en-US" dirty="0"/>
              <a:t>mismatch-repair deficiency may benefit from </a:t>
            </a:r>
            <a:r>
              <a:rPr lang="en-US" dirty="0" err="1"/>
              <a:t>pembrolizumab</a:t>
            </a:r>
            <a:r>
              <a:rPr lang="en-US" dirty="0"/>
              <a:t>, after </a:t>
            </a:r>
            <a:r>
              <a:rPr lang="en-US" dirty="0" smtClean="0"/>
              <a:t>progression on </a:t>
            </a:r>
            <a:r>
              <a:rPr lang="en-US" dirty="0"/>
              <a:t>other treatment options</a:t>
            </a:r>
          </a:p>
          <a:p>
            <a:endParaRPr lang="en-US" dirty="0"/>
          </a:p>
          <a:p>
            <a:endParaRPr lang="en-US" dirty="0"/>
          </a:p>
        </p:txBody>
      </p:sp>
    </p:spTree>
    <p:extLst>
      <p:ext uri="{BB962C8B-B14F-4D97-AF65-F5344CB8AC3E}">
        <p14:creationId xmlns:p14="http://schemas.microsoft.com/office/powerpoint/2010/main" val="1623710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2781" y="-158496"/>
            <a:ext cx="8911687" cy="60960"/>
          </a:xfrm>
        </p:spPr>
        <p:txBody>
          <a:bodyPr>
            <a:normAutofit fontScale="90000"/>
          </a:bodyPr>
          <a:lstStyle/>
          <a:p>
            <a:endParaRPr lang="en-US" dirty="0"/>
          </a:p>
        </p:txBody>
      </p:sp>
      <p:sp>
        <p:nvSpPr>
          <p:cNvPr id="3" name="Content Placeholder 2"/>
          <p:cNvSpPr>
            <a:spLocks noGrp="1"/>
          </p:cNvSpPr>
          <p:nvPr>
            <p:ph idx="1"/>
          </p:nvPr>
        </p:nvSpPr>
        <p:spPr>
          <a:xfrm>
            <a:off x="-158495" y="2133600"/>
            <a:ext cx="12716256" cy="3777622"/>
          </a:xfrm>
        </p:spPr>
        <p:txBody>
          <a:bodyPr/>
          <a:lstStyle/>
          <a:p>
            <a:endParaRPr lang="en-US" dirty="0"/>
          </a:p>
        </p:txBody>
      </p:sp>
      <p:sp>
        <p:nvSpPr>
          <p:cNvPr id="4" name="Rectangle 3"/>
          <p:cNvSpPr/>
          <p:nvPr/>
        </p:nvSpPr>
        <p:spPr>
          <a:xfrm>
            <a:off x="804672" y="1720840"/>
            <a:ext cx="10972800" cy="4401205"/>
          </a:xfrm>
          <a:prstGeom prst="rect">
            <a:avLst/>
          </a:prstGeom>
        </p:spPr>
        <p:txBody>
          <a:bodyPr wrap="square">
            <a:spAutoFit/>
          </a:bodyPr>
          <a:lstStyle/>
          <a:p>
            <a:r>
              <a:rPr lang="en-US" sz="2800" b="1" dirty="0">
                <a:solidFill>
                  <a:srgbClr val="00B050"/>
                </a:solidFill>
              </a:rPr>
              <a:t>the GLOBOCAN 2020 </a:t>
            </a:r>
            <a:r>
              <a:rPr lang="en-US" sz="2800" dirty="0"/>
              <a:t>estimates of cancer incidence and mortality produced by the International Agency for Research on Cancer. Worldwide, an estimated </a:t>
            </a:r>
            <a:r>
              <a:rPr lang="en-US" sz="2800" b="1" dirty="0">
                <a:solidFill>
                  <a:srgbClr val="FF0000"/>
                </a:solidFill>
              </a:rPr>
              <a:t>19.3 million </a:t>
            </a:r>
            <a:r>
              <a:rPr lang="en-US" sz="2800" dirty="0"/>
              <a:t>new cancer cases (18.1 million excluding </a:t>
            </a:r>
            <a:r>
              <a:rPr lang="en-US" sz="2800" dirty="0" err="1"/>
              <a:t>nonmelanoma</a:t>
            </a:r>
            <a:r>
              <a:rPr lang="en-US" sz="2800" dirty="0"/>
              <a:t> skin cancer) and almost </a:t>
            </a:r>
            <a:r>
              <a:rPr lang="en-US" sz="2800" b="1" u="sng" dirty="0">
                <a:solidFill>
                  <a:srgbClr val="FF0000"/>
                </a:solidFill>
              </a:rPr>
              <a:t>10.0 million </a:t>
            </a:r>
            <a:r>
              <a:rPr lang="en-US" sz="2800" dirty="0"/>
              <a:t>cancer deaths (9.9 million excluding </a:t>
            </a:r>
            <a:r>
              <a:rPr lang="en-US" sz="2800" dirty="0" err="1"/>
              <a:t>nonmelanoma</a:t>
            </a:r>
            <a:r>
              <a:rPr lang="en-US" sz="2800" dirty="0"/>
              <a:t> skin cancer) occurred in 2020</a:t>
            </a:r>
            <a:r>
              <a:rPr lang="en-US" sz="2800" dirty="0" smtClean="0"/>
              <a:t>.</a:t>
            </a:r>
          </a:p>
          <a:p>
            <a:r>
              <a:rPr lang="en-US" sz="2800" dirty="0" smtClean="0"/>
              <a:t> </a:t>
            </a:r>
            <a:r>
              <a:rPr lang="en-US" sz="2800" b="1" dirty="0">
                <a:solidFill>
                  <a:srgbClr val="FF0000"/>
                </a:solidFill>
              </a:rPr>
              <a:t>Female breast cancer has surpassed lung cancer as the most commonly diagnosed cancer</a:t>
            </a:r>
            <a:r>
              <a:rPr lang="en-US" sz="2800" dirty="0"/>
              <a:t>, with an estimated 2.3 million new cases (11.7%), followed by lung (11.4%), colorectal (10.0 %), prostate (7.3%), and stomach (5.6%) cancers</a:t>
            </a:r>
            <a:r>
              <a:rPr lang="en-US" dirty="0"/>
              <a:t>.</a:t>
            </a:r>
          </a:p>
        </p:txBody>
      </p:sp>
    </p:spTree>
    <p:extLst>
      <p:ext uri="{BB962C8B-B14F-4D97-AF65-F5344CB8AC3E}">
        <p14:creationId xmlns:p14="http://schemas.microsoft.com/office/powerpoint/2010/main" val="2450102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Hormone receptor-positive, HER2-negative patients</a:t>
            </a:r>
          </a:p>
          <a:p>
            <a:r>
              <a:rPr lang="en-US" dirty="0"/>
              <a:t>Hormone receptor-positive, HER2-positive patients</a:t>
            </a:r>
          </a:p>
          <a:p>
            <a:r>
              <a:rPr lang="en-US" dirty="0"/>
              <a:t>Hormone receptor-negative, HER2-negative </a:t>
            </a:r>
            <a:r>
              <a:rPr lang="en-US" dirty="0" smtClean="0"/>
              <a:t>patients</a:t>
            </a:r>
          </a:p>
          <a:p>
            <a:r>
              <a:rPr lang="en-US" dirty="0"/>
              <a:t>Hormone receptor-negative, HER2-positive patients</a:t>
            </a:r>
          </a:p>
          <a:p>
            <a:endParaRPr lang="en-US" dirty="0"/>
          </a:p>
        </p:txBody>
      </p:sp>
    </p:spTree>
    <p:extLst>
      <p:ext uri="{BB962C8B-B14F-4D97-AF65-F5344CB8AC3E}">
        <p14:creationId xmlns:p14="http://schemas.microsoft.com/office/powerpoint/2010/main" val="363725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281354"/>
            <a:ext cx="10515600" cy="83771"/>
          </a:xfrm>
        </p:spPr>
        <p:txBody>
          <a:bodyPr>
            <a:normAutofit fontScale="90000"/>
          </a:bodyPr>
          <a:lstStyle/>
          <a:p>
            <a:endParaRPr lang="en-US"/>
          </a:p>
        </p:txBody>
      </p:sp>
      <p:sp>
        <p:nvSpPr>
          <p:cNvPr id="3" name="Content Placeholder 2"/>
          <p:cNvSpPr>
            <a:spLocks noGrp="1"/>
          </p:cNvSpPr>
          <p:nvPr>
            <p:ph idx="1"/>
          </p:nvPr>
        </p:nvSpPr>
        <p:spPr>
          <a:xfrm>
            <a:off x="509954" y="823301"/>
            <a:ext cx="11482754" cy="4351338"/>
          </a:xfrm>
        </p:spPr>
        <p:txBody>
          <a:bodyPr/>
          <a:lstStyle/>
          <a:p>
            <a:pPr marL="0" indent="0">
              <a:buNone/>
            </a:pPr>
            <a:r>
              <a:rPr lang="en-US" b="1" dirty="0">
                <a:solidFill>
                  <a:srgbClr val="FF0000"/>
                </a:solidFill>
              </a:rPr>
              <a:t>Sequential single agents versus combination chemotherapy</a:t>
            </a:r>
          </a:p>
          <a:p>
            <a:r>
              <a:rPr lang="en-US" dirty="0" smtClean="0"/>
              <a:t>  </a:t>
            </a:r>
            <a:r>
              <a:rPr lang="en-US" dirty="0"/>
              <a:t>single-agent chemotherapy, used in sequence, is preferable </a:t>
            </a:r>
            <a:r>
              <a:rPr lang="en-US" dirty="0" smtClean="0"/>
              <a:t>to combination </a:t>
            </a:r>
            <a:r>
              <a:rPr lang="en-US" dirty="0"/>
              <a:t>chemotherapy, since the single-agent chemotherapy is reasonably </a:t>
            </a:r>
            <a:r>
              <a:rPr lang="en-US" dirty="0" smtClean="0"/>
              <a:t>likely to </a:t>
            </a:r>
            <a:r>
              <a:rPr lang="en-US" dirty="0"/>
              <a:t>induce palliation with fewer side effects, and no studies have demonstrated </a:t>
            </a:r>
            <a:r>
              <a:rPr lang="en-US" dirty="0" smtClean="0"/>
              <a:t>an overall </a:t>
            </a:r>
            <a:r>
              <a:rPr lang="en-US" dirty="0"/>
              <a:t>survival (OS) benefit for the combination chemotherapy as long as both </a:t>
            </a:r>
            <a:r>
              <a:rPr lang="en-US" dirty="0" smtClean="0"/>
              <a:t>drugs are </a:t>
            </a:r>
            <a:r>
              <a:rPr lang="en-US" dirty="0"/>
              <a:t>available in sequence. </a:t>
            </a:r>
          </a:p>
        </p:txBody>
      </p:sp>
    </p:spTree>
    <p:extLst>
      <p:ext uri="{BB962C8B-B14F-4D97-AF65-F5344CB8AC3E}">
        <p14:creationId xmlns:p14="http://schemas.microsoft.com/office/powerpoint/2010/main" val="68296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40583"/>
            <a:ext cx="10515600" cy="1325563"/>
          </a:xfrm>
        </p:spPr>
        <p:txBody>
          <a:bodyPr/>
          <a:lstStyle/>
          <a:p>
            <a:endParaRPr lang="en-US"/>
          </a:p>
        </p:txBody>
      </p:sp>
      <p:sp>
        <p:nvSpPr>
          <p:cNvPr id="3" name="Content Placeholder 2"/>
          <p:cNvSpPr>
            <a:spLocks noGrp="1"/>
          </p:cNvSpPr>
          <p:nvPr>
            <p:ph idx="1"/>
          </p:nvPr>
        </p:nvSpPr>
        <p:spPr>
          <a:xfrm>
            <a:off x="398585" y="422031"/>
            <a:ext cx="10515600" cy="5684594"/>
          </a:xfrm>
        </p:spPr>
        <p:txBody>
          <a:bodyPr>
            <a:normAutofit/>
          </a:bodyPr>
          <a:lstStyle/>
          <a:p>
            <a:pPr marL="0" indent="0">
              <a:buNone/>
            </a:pPr>
            <a:r>
              <a:rPr lang="en-US" b="1" dirty="0">
                <a:solidFill>
                  <a:srgbClr val="FF0000"/>
                </a:solidFill>
              </a:rPr>
              <a:t>Combining treatment modalities</a:t>
            </a:r>
          </a:p>
          <a:p>
            <a:r>
              <a:rPr lang="en-US" dirty="0" smtClean="0"/>
              <a:t>  </a:t>
            </a:r>
            <a:r>
              <a:rPr lang="en-US" dirty="0"/>
              <a:t>combining chemotherapy, biologic therapy, and/or endocrine </a:t>
            </a:r>
            <a:r>
              <a:rPr lang="en-US" dirty="0" smtClean="0"/>
              <a:t>therapy might </a:t>
            </a:r>
            <a:r>
              <a:rPr lang="en-US" dirty="0"/>
              <a:t>have additive efficacy, but it might also lead to increased toxicity. </a:t>
            </a:r>
          </a:p>
          <a:p>
            <a:pPr marL="0" indent="0">
              <a:buNone/>
            </a:pPr>
            <a:r>
              <a:rPr lang="en-US" b="1" dirty="0">
                <a:solidFill>
                  <a:srgbClr val="FF0000"/>
                </a:solidFill>
              </a:rPr>
              <a:t>PARP inhibition for BRCA carriers</a:t>
            </a:r>
          </a:p>
          <a:p>
            <a:r>
              <a:rPr lang="en-US" dirty="0" smtClean="0"/>
              <a:t> </a:t>
            </a:r>
            <a:r>
              <a:rPr lang="en-US" dirty="0"/>
              <a:t>For patients with metastatic, HER2-negative breast cancer with </a:t>
            </a:r>
            <a:r>
              <a:rPr lang="en-US" dirty="0" err="1"/>
              <a:t>germline</a:t>
            </a:r>
            <a:r>
              <a:rPr lang="en-US" dirty="0"/>
              <a:t> </a:t>
            </a:r>
            <a:r>
              <a:rPr lang="en-US" dirty="0" smtClean="0"/>
              <a:t>breast cancer </a:t>
            </a:r>
            <a:r>
              <a:rPr lang="en-US" dirty="0"/>
              <a:t>susceptibility gene (BRCA) mutations who have previously been treated </a:t>
            </a:r>
            <a:r>
              <a:rPr lang="en-US" dirty="0" smtClean="0"/>
              <a:t>with chemotherapy </a:t>
            </a:r>
            <a:r>
              <a:rPr lang="en-US" dirty="0"/>
              <a:t>in the </a:t>
            </a:r>
            <a:r>
              <a:rPr lang="en-US" dirty="0" err="1"/>
              <a:t>neoadjuvant</a:t>
            </a:r>
            <a:r>
              <a:rPr lang="en-US" dirty="0"/>
              <a:t>, adjuvant, or metastatic disease setting (and </a:t>
            </a:r>
            <a:r>
              <a:rPr lang="en-US" dirty="0" smtClean="0"/>
              <a:t>who have </a:t>
            </a:r>
            <a:r>
              <a:rPr lang="en-US" dirty="0"/>
              <a:t>also received at least one line of endocrine therapy, if they have </a:t>
            </a:r>
            <a:r>
              <a:rPr lang="en-US" dirty="0" err="1"/>
              <a:t>hormonereceptor</a:t>
            </a:r>
            <a:r>
              <a:rPr lang="en-US" dirty="0"/>
              <a:t>-positive disease), we suggest an oral inhibitor of </a:t>
            </a:r>
            <a:r>
              <a:rPr lang="en-US" dirty="0" smtClean="0"/>
              <a:t>poly(ADP-ribose) polymerase </a:t>
            </a:r>
            <a:r>
              <a:rPr lang="en-US" dirty="0"/>
              <a:t>(PARP)</a:t>
            </a:r>
          </a:p>
        </p:txBody>
      </p:sp>
    </p:spTree>
    <p:extLst>
      <p:ext uri="{BB962C8B-B14F-4D97-AF65-F5344CB8AC3E}">
        <p14:creationId xmlns:p14="http://schemas.microsoft.com/office/powerpoint/2010/main" val="33059044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507" y="-1358167"/>
            <a:ext cx="10515600" cy="1325563"/>
          </a:xfrm>
        </p:spPr>
        <p:txBody>
          <a:bodyPr/>
          <a:lstStyle/>
          <a:p>
            <a:endParaRPr lang="en-US"/>
          </a:p>
        </p:txBody>
      </p:sp>
      <p:sp>
        <p:nvSpPr>
          <p:cNvPr id="3" name="Content Placeholder 2"/>
          <p:cNvSpPr>
            <a:spLocks noGrp="1"/>
          </p:cNvSpPr>
          <p:nvPr>
            <p:ph idx="1"/>
          </p:nvPr>
        </p:nvSpPr>
        <p:spPr>
          <a:xfrm>
            <a:off x="715107" y="155086"/>
            <a:ext cx="10515600" cy="6702913"/>
          </a:xfrm>
        </p:spPr>
        <p:txBody>
          <a:bodyPr/>
          <a:lstStyle/>
          <a:p>
            <a:pPr marL="0" indent="0">
              <a:buNone/>
            </a:pPr>
            <a:endParaRPr lang="en-US" dirty="0"/>
          </a:p>
        </p:txBody>
      </p:sp>
      <p:sp>
        <p:nvSpPr>
          <p:cNvPr id="4" name="Rectangle 3"/>
          <p:cNvSpPr/>
          <p:nvPr/>
        </p:nvSpPr>
        <p:spPr>
          <a:xfrm>
            <a:off x="967153" y="562708"/>
            <a:ext cx="10034953" cy="4031873"/>
          </a:xfrm>
          <a:prstGeom prst="rect">
            <a:avLst/>
          </a:prstGeom>
        </p:spPr>
        <p:txBody>
          <a:bodyPr wrap="square">
            <a:spAutoFit/>
          </a:bodyPr>
          <a:lstStyle/>
          <a:p>
            <a:r>
              <a:rPr lang="en-US" sz="3200" b="1" dirty="0">
                <a:solidFill>
                  <a:srgbClr val="FF0000"/>
                </a:solidFill>
              </a:rPr>
              <a:t>Osteoclast inhibitors</a:t>
            </a:r>
          </a:p>
          <a:p>
            <a:r>
              <a:rPr lang="en-US" sz="3200" dirty="0" smtClean="0"/>
              <a:t> </a:t>
            </a:r>
            <a:r>
              <a:rPr lang="en-US" sz="3200" dirty="0"/>
              <a:t>Patients with bone metastases should be treated with osteoclast </a:t>
            </a:r>
            <a:r>
              <a:rPr lang="en-US" sz="3200" dirty="0" smtClean="0"/>
              <a:t>inhibitors (bisphosphonates </a:t>
            </a:r>
            <a:r>
              <a:rPr lang="en-US" sz="3200" dirty="0"/>
              <a:t>or receptor activator of nuclear kappa-B [RANK] </a:t>
            </a:r>
            <a:r>
              <a:rPr lang="en-US" sz="3200" dirty="0" smtClean="0"/>
              <a:t>ligand inhibition</a:t>
            </a:r>
            <a:r>
              <a:rPr lang="en-US" sz="3200" dirty="0"/>
              <a:t>), as these agents have been shown to reduce the risk of </a:t>
            </a:r>
            <a:r>
              <a:rPr lang="en-US" sz="3200" dirty="0" smtClean="0"/>
              <a:t>skeletal-related events </a:t>
            </a:r>
            <a:r>
              <a:rPr lang="en-US" sz="3200" dirty="0"/>
              <a:t>such as fractures, the need for surgery or radiation to bone, spinal </a:t>
            </a:r>
            <a:r>
              <a:rPr lang="en-US" sz="3200" dirty="0" smtClean="0"/>
              <a:t>cord compression</a:t>
            </a:r>
            <a:r>
              <a:rPr lang="en-US" sz="3200" dirty="0"/>
              <a:t>, and </a:t>
            </a:r>
            <a:r>
              <a:rPr lang="en-US" sz="3200" dirty="0" err="1"/>
              <a:t>hypercalcemia</a:t>
            </a:r>
            <a:r>
              <a:rPr lang="en-US" sz="3200" dirty="0"/>
              <a:t> of malignancy</a:t>
            </a:r>
          </a:p>
        </p:txBody>
      </p:sp>
    </p:spTree>
    <p:extLst>
      <p:ext uri="{BB962C8B-B14F-4D97-AF65-F5344CB8AC3E}">
        <p14:creationId xmlns:p14="http://schemas.microsoft.com/office/powerpoint/2010/main" val="1346119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5" y="-1325563"/>
            <a:ext cx="10515600" cy="1325563"/>
          </a:xfrm>
        </p:spPr>
        <p:txBody>
          <a:bodyPr/>
          <a:lstStyle/>
          <a:p>
            <a:endParaRPr lang="en-US"/>
          </a:p>
        </p:txBody>
      </p:sp>
      <p:sp>
        <p:nvSpPr>
          <p:cNvPr id="3" name="Content Placeholder 2"/>
          <p:cNvSpPr>
            <a:spLocks noGrp="1"/>
          </p:cNvSpPr>
          <p:nvPr>
            <p:ph idx="1"/>
          </p:nvPr>
        </p:nvSpPr>
        <p:spPr>
          <a:xfrm>
            <a:off x="627185" y="594701"/>
            <a:ext cx="10515600" cy="4351338"/>
          </a:xfrm>
        </p:spPr>
        <p:txBody>
          <a:bodyPr>
            <a:normAutofit/>
          </a:bodyPr>
          <a:lstStyle/>
          <a:p>
            <a:r>
              <a:rPr lang="en-US" sz="3600" b="1" dirty="0">
                <a:solidFill>
                  <a:srgbClr val="FF0000"/>
                </a:solidFill>
              </a:rPr>
              <a:t>MONITORING </a:t>
            </a:r>
            <a:r>
              <a:rPr lang="en-US" sz="3600" b="1" dirty="0" smtClean="0">
                <a:solidFill>
                  <a:srgbClr val="FF0000"/>
                </a:solidFill>
              </a:rPr>
              <a:t>THERAPY</a:t>
            </a:r>
            <a:endParaRPr lang="en-US" sz="3600" b="1" dirty="0">
              <a:solidFill>
                <a:srgbClr val="FF0000"/>
              </a:solidFill>
            </a:endParaRPr>
          </a:p>
        </p:txBody>
      </p:sp>
      <p:sp>
        <p:nvSpPr>
          <p:cNvPr id="4" name="Rectangle 3"/>
          <p:cNvSpPr/>
          <p:nvPr/>
        </p:nvSpPr>
        <p:spPr>
          <a:xfrm>
            <a:off x="316523" y="2136339"/>
            <a:ext cx="11605846" cy="3046988"/>
          </a:xfrm>
          <a:prstGeom prst="rect">
            <a:avLst/>
          </a:prstGeom>
        </p:spPr>
        <p:txBody>
          <a:bodyPr wrap="square">
            <a:spAutoFit/>
          </a:bodyPr>
          <a:lstStyle/>
          <a:p>
            <a:r>
              <a:rPr lang="en-US" sz="3200" dirty="0" smtClean="0"/>
              <a:t> </a:t>
            </a:r>
            <a:r>
              <a:rPr lang="en-US" sz="3200" dirty="0"/>
              <a:t>Careful assessment of the response to therapy will assist in decisions for </a:t>
            </a:r>
            <a:r>
              <a:rPr lang="en-US" sz="3200" dirty="0" smtClean="0"/>
              <a:t>duration of </a:t>
            </a:r>
            <a:r>
              <a:rPr lang="en-US" sz="3200" dirty="0"/>
              <a:t>treatment and in selection of subsequent treatments. However, the best </a:t>
            </a:r>
            <a:r>
              <a:rPr lang="en-US" sz="3200" dirty="0" smtClean="0"/>
              <a:t>approach for </a:t>
            </a:r>
            <a:r>
              <a:rPr lang="en-US" sz="3200" dirty="0"/>
              <a:t>monitoring patients with MBC is not well established. Overall survival (OS) is </a:t>
            </a:r>
            <a:r>
              <a:rPr lang="en-US" sz="3200" dirty="0" smtClean="0"/>
              <a:t>the gold </a:t>
            </a:r>
            <a:r>
              <a:rPr lang="en-US" sz="3200" dirty="0"/>
              <a:t>standard for comparing therapies, but it requires prolonged follow-up and </a:t>
            </a:r>
            <a:r>
              <a:rPr lang="en-US" sz="3200" dirty="0" smtClean="0"/>
              <a:t>may be </a:t>
            </a:r>
            <a:r>
              <a:rPr lang="en-US" sz="3200" dirty="0"/>
              <a:t>diluted by the effects of subsequent treatment</a:t>
            </a:r>
          </a:p>
        </p:txBody>
      </p:sp>
    </p:spTree>
    <p:extLst>
      <p:ext uri="{BB962C8B-B14F-4D97-AF65-F5344CB8AC3E}">
        <p14:creationId xmlns:p14="http://schemas.microsoft.com/office/powerpoint/2010/main" val="2304487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200" b="1" dirty="0">
                <a:solidFill>
                  <a:srgbClr val="FF0000"/>
                </a:solidFill>
              </a:rPr>
              <a:t>Tumor markers</a:t>
            </a:r>
          </a:p>
          <a:p>
            <a:r>
              <a:rPr lang="en-US" dirty="0" smtClean="0"/>
              <a:t> </a:t>
            </a:r>
            <a:r>
              <a:rPr lang="en-US" dirty="0"/>
              <a:t>Serial assay of serum tumor markers </a:t>
            </a:r>
            <a:r>
              <a:rPr lang="en-US" dirty="0" smtClean="0"/>
              <a:t>( </a:t>
            </a:r>
            <a:r>
              <a:rPr lang="en-US" dirty="0"/>
              <a:t>cancer antigen [CA] 15-3 and CA </a:t>
            </a:r>
            <a:r>
              <a:rPr lang="en-US" dirty="0" smtClean="0"/>
              <a:t>27,29 both </a:t>
            </a:r>
            <a:r>
              <a:rPr lang="en-US" dirty="0"/>
              <a:t>products of the </a:t>
            </a:r>
            <a:r>
              <a:rPr lang="en-US" dirty="0" err="1"/>
              <a:t>mucin</a:t>
            </a:r>
            <a:r>
              <a:rPr lang="en-US" dirty="0"/>
              <a:t> 1 [MUC1] gene, and </a:t>
            </a:r>
            <a:r>
              <a:rPr lang="en-US" dirty="0" err="1"/>
              <a:t>carcinoembryonic</a:t>
            </a:r>
            <a:r>
              <a:rPr lang="en-US" dirty="0"/>
              <a:t> antigen [CEA</a:t>
            </a:r>
            <a:r>
              <a:rPr lang="en-US" dirty="0" smtClean="0"/>
              <a:t>]) can </a:t>
            </a:r>
            <a:r>
              <a:rPr lang="en-US" dirty="0"/>
              <a:t>aid in response assessment, particularly if disease sites are not assessable </a:t>
            </a:r>
            <a:r>
              <a:rPr lang="en-US" dirty="0" smtClean="0"/>
              <a:t>by </a:t>
            </a:r>
            <a:r>
              <a:rPr lang="en-US" dirty="0"/>
              <a:t>usual criteria. </a:t>
            </a:r>
            <a:endParaRPr lang="en-US" dirty="0" smtClean="0"/>
          </a:p>
          <a:p>
            <a:r>
              <a:rPr lang="en-US" dirty="0" smtClean="0"/>
              <a:t> </a:t>
            </a:r>
            <a:r>
              <a:rPr lang="en-US" dirty="0"/>
              <a:t>(ASCO) expert </a:t>
            </a:r>
            <a:r>
              <a:rPr lang="en-US" dirty="0" smtClean="0"/>
              <a:t>panel suggest </a:t>
            </a:r>
            <a:r>
              <a:rPr lang="en-US" dirty="0"/>
              <a:t>that it is reasonable to evaluate CA 15-3, CA 27.29, and CEA initially </a:t>
            </a:r>
            <a:r>
              <a:rPr lang="en-US" dirty="0" smtClean="0"/>
              <a:t>in patients </a:t>
            </a:r>
            <a:r>
              <a:rPr lang="en-US" dirty="0"/>
              <a:t>with metastatic </a:t>
            </a:r>
            <a:r>
              <a:rPr lang="en-US" dirty="0" smtClean="0"/>
              <a:t>disease.</a:t>
            </a:r>
            <a:endParaRPr lang="en-US" dirty="0"/>
          </a:p>
          <a:p>
            <a:endParaRPr lang="en-US" dirty="0"/>
          </a:p>
        </p:txBody>
      </p:sp>
    </p:spTree>
    <p:extLst>
      <p:ext uri="{BB962C8B-B14F-4D97-AF65-F5344CB8AC3E}">
        <p14:creationId xmlns:p14="http://schemas.microsoft.com/office/powerpoint/2010/main" val="21932560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Radiographic studies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18405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6524"/>
            <a:ext cx="10515600" cy="48602"/>
          </a:xfrm>
        </p:spPr>
        <p:txBody>
          <a:bodyPr>
            <a:normAutofit fontScale="90000"/>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sz="3600" b="1" dirty="0" smtClean="0">
                <a:solidFill>
                  <a:srgbClr val="FF0000"/>
                </a:solidFill>
              </a:rPr>
              <a:t>Circulating </a:t>
            </a:r>
            <a:r>
              <a:rPr lang="en-US" sz="3600" b="1" dirty="0">
                <a:solidFill>
                  <a:srgbClr val="FF0000"/>
                </a:solidFill>
              </a:rPr>
              <a:t>tumor cells</a:t>
            </a:r>
          </a:p>
          <a:p>
            <a:r>
              <a:rPr lang="en-US" dirty="0" smtClean="0"/>
              <a:t>C </a:t>
            </a:r>
            <a:r>
              <a:rPr lang="en-US" dirty="0"/>
              <a:t>Detection of circulating tumor cells (CTCs) in blood samples of patients </a:t>
            </a:r>
            <a:r>
              <a:rPr lang="en-US" dirty="0" smtClean="0"/>
              <a:t>with MBC </a:t>
            </a:r>
            <a:r>
              <a:rPr lang="en-US" dirty="0"/>
              <a:t>(≥5 CTCs) has been shown to be a predictor of PFS and OS </a:t>
            </a:r>
            <a:r>
              <a:rPr lang="en-US" dirty="0" smtClean="0"/>
              <a:t>.</a:t>
            </a:r>
          </a:p>
          <a:p>
            <a:r>
              <a:rPr lang="en-US" dirty="0" smtClean="0"/>
              <a:t> However, the </a:t>
            </a:r>
            <a:r>
              <a:rPr lang="en-US" dirty="0"/>
              <a:t>role of CTCs in the monitoring of patients remains controversial. Therefore, </a:t>
            </a:r>
            <a:r>
              <a:rPr lang="en-US" dirty="0" smtClean="0"/>
              <a:t>we agree </a:t>
            </a:r>
            <a:r>
              <a:rPr lang="en-US" dirty="0"/>
              <a:t>with ASCO expert panels, which have concluded that measurement of </a:t>
            </a:r>
            <a:r>
              <a:rPr lang="en-US" dirty="0" smtClean="0"/>
              <a:t>CTCs should </a:t>
            </a:r>
            <a:r>
              <a:rPr lang="en-US" dirty="0"/>
              <a:t>not be used to influence treatment decisions in metastatic disease at this time</a:t>
            </a:r>
          </a:p>
        </p:txBody>
      </p:sp>
    </p:spTree>
    <p:extLst>
      <p:ext uri="{BB962C8B-B14F-4D97-AF65-F5344CB8AC3E}">
        <p14:creationId xmlns:p14="http://schemas.microsoft.com/office/powerpoint/2010/main" val="31248799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677" y="-1325563"/>
            <a:ext cx="10515600" cy="1325563"/>
          </a:xfrm>
        </p:spPr>
        <p:txBody>
          <a:bodyPr/>
          <a:lstStyle/>
          <a:p>
            <a:endParaRPr lang="en-US"/>
          </a:p>
        </p:txBody>
      </p:sp>
      <p:sp>
        <p:nvSpPr>
          <p:cNvPr id="3" name="Content Placeholder 2"/>
          <p:cNvSpPr>
            <a:spLocks noGrp="1"/>
          </p:cNvSpPr>
          <p:nvPr>
            <p:ph idx="1"/>
          </p:nvPr>
        </p:nvSpPr>
        <p:spPr/>
        <p:txBody>
          <a:bodyPr>
            <a:normAutofit/>
          </a:bodyPr>
          <a:lstStyle/>
          <a:p>
            <a:r>
              <a:rPr lang="en-US" sz="3200" b="1" dirty="0">
                <a:solidFill>
                  <a:srgbClr val="FF0000"/>
                </a:solidFill>
              </a:rPr>
              <a:t>DEFINITION OF TREATMENT FAILURE</a:t>
            </a:r>
          </a:p>
        </p:txBody>
      </p:sp>
      <p:sp>
        <p:nvSpPr>
          <p:cNvPr id="4" name="Rectangle 3"/>
          <p:cNvSpPr/>
          <p:nvPr/>
        </p:nvSpPr>
        <p:spPr>
          <a:xfrm>
            <a:off x="668216" y="2569422"/>
            <a:ext cx="11166231" cy="2677656"/>
          </a:xfrm>
          <a:prstGeom prst="rect">
            <a:avLst/>
          </a:prstGeom>
        </p:spPr>
        <p:txBody>
          <a:bodyPr wrap="square">
            <a:spAutoFit/>
          </a:bodyPr>
          <a:lstStyle/>
          <a:p>
            <a:pPr marL="457200" indent="-457200">
              <a:buFont typeface="Arial" panose="020B0604020202020204" pitchFamily="34" charset="0"/>
              <a:buChar char="•"/>
            </a:pPr>
            <a:r>
              <a:rPr lang="en-US" sz="2800" dirty="0" smtClean="0"/>
              <a:t> clinical </a:t>
            </a:r>
            <a:r>
              <a:rPr lang="en-US" sz="2800" dirty="0"/>
              <a:t>deterioration during treatment </a:t>
            </a:r>
            <a:r>
              <a:rPr lang="en-US" sz="2800" dirty="0" smtClean="0"/>
              <a:t>(increasing disease-related symptoms, intolerable </a:t>
            </a:r>
            <a:r>
              <a:rPr lang="en-US" sz="2800" dirty="0"/>
              <a:t>treatment toxicities, declining performance status)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 Evidence </a:t>
            </a:r>
            <a:r>
              <a:rPr lang="en-US" sz="2800" dirty="0"/>
              <a:t>of new metastases</a:t>
            </a:r>
          </a:p>
          <a:p>
            <a:pPr marL="457200" indent="-457200">
              <a:buFont typeface="Arial" panose="020B0604020202020204" pitchFamily="34" charset="0"/>
              <a:buChar char="•"/>
            </a:pPr>
            <a:r>
              <a:rPr lang="en-US" sz="2800" dirty="0" smtClean="0"/>
              <a:t> Increasing </a:t>
            </a:r>
            <a:r>
              <a:rPr lang="en-US" sz="2800" dirty="0"/>
              <a:t>size of previously documented metastatic lesions</a:t>
            </a:r>
          </a:p>
        </p:txBody>
      </p:sp>
    </p:spTree>
    <p:extLst>
      <p:ext uri="{BB962C8B-B14F-4D97-AF65-F5344CB8AC3E}">
        <p14:creationId xmlns:p14="http://schemas.microsoft.com/office/powerpoint/2010/main" val="31096230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rgbClr val="FF0000"/>
                </a:solidFill>
              </a:rPr>
              <a:t>PROGNOSIS</a:t>
            </a:r>
          </a:p>
          <a:p>
            <a:r>
              <a:rPr lang="en-US" dirty="0" smtClean="0"/>
              <a:t> </a:t>
            </a:r>
            <a:r>
              <a:rPr lang="en-US" dirty="0"/>
              <a:t>Clinical factors that predict the rate of progression and survival include </a:t>
            </a:r>
            <a:r>
              <a:rPr lang="en-US" dirty="0" smtClean="0"/>
              <a:t>the interval </a:t>
            </a:r>
            <a:r>
              <a:rPr lang="en-US" dirty="0"/>
              <a:t>between initial therapy and relapse, the number of metastatic sites, </a:t>
            </a:r>
            <a:r>
              <a:rPr lang="en-US" dirty="0" smtClean="0"/>
              <a:t>the presence </a:t>
            </a:r>
            <a:r>
              <a:rPr lang="en-US" dirty="0"/>
              <a:t>or absence of visceral involvement, performance status, and </a:t>
            </a:r>
            <a:r>
              <a:rPr lang="en-US" dirty="0" smtClean="0"/>
              <a:t>biologic markers</a:t>
            </a:r>
            <a:r>
              <a:rPr lang="en-US" dirty="0"/>
              <a:t>. The role of these factors is discussed separately</a:t>
            </a:r>
          </a:p>
        </p:txBody>
      </p:sp>
    </p:spTree>
    <p:extLst>
      <p:ext uri="{BB962C8B-B14F-4D97-AF65-F5344CB8AC3E}">
        <p14:creationId xmlns:p14="http://schemas.microsoft.com/office/powerpoint/2010/main" val="4239455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592925" y="578391"/>
            <a:ext cx="8911687" cy="45719"/>
          </a:xfrm>
        </p:spPr>
        <p:txBody>
          <a:bodyPr>
            <a:normAutofit fontScale="90000"/>
          </a:bodyPr>
          <a:lstStyle/>
          <a:p>
            <a:endParaRPr lang="en-US"/>
          </a:p>
        </p:txBody>
      </p:sp>
      <p:sp>
        <p:nvSpPr>
          <p:cNvPr id="3" name="Content Placeholder 2"/>
          <p:cNvSpPr>
            <a:spLocks noGrp="1"/>
          </p:cNvSpPr>
          <p:nvPr>
            <p:ph idx="1"/>
          </p:nvPr>
        </p:nvSpPr>
        <p:spPr>
          <a:xfrm>
            <a:off x="838200" y="926592"/>
            <a:ext cx="10515600" cy="5250371"/>
          </a:xfrm>
        </p:spPr>
        <p:txBody>
          <a:bodyPr/>
          <a:lstStyle/>
          <a:p>
            <a:endParaRPr lang="en-US" dirty="0"/>
          </a:p>
        </p:txBody>
      </p:sp>
      <p:pic>
        <p:nvPicPr>
          <p:cNvPr id="4" name="Picture 3"/>
          <p:cNvPicPr>
            <a:picLocks noChangeAspect="1"/>
          </p:cNvPicPr>
          <p:nvPr/>
        </p:nvPicPr>
        <p:blipFill>
          <a:blip r:embed="rId2"/>
          <a:stretch>
            <a:fillRect/>
          </a:stretch>
        </p:blipFill>
        <p:spPr>
          <a:xfrm>
            <a:off x="2901696" y="1047750"/>
            <a:ext cx="5522976" cy="4762500"/>
          </a:xfrm>
          <a:prstGeom prst="rect">
            <a:avLst/>
          </a:prstGeom>
        </p:spPr>
      </p:pic>
    </p:spTree>
    <p:extLst>
      <p:ext uri="{BB962C8B-B14F-4D97-AF65-F5344CB8AC3E}">
        <p14:creationId xmlns:p14="http://schemas.microsoft.com/office/powerpoint/2010/main" val="2005205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87552" y="2133600"/>
            <a:ext cx="10517060" cy="3777622"/>
          </a:xfrm>
        </p:spPr>
        <p:txBody>
          <a:bodyPr>
            <a:normAutofit/>
          </a:bodyPr>
          <a:lstStyle/>
          <a:p>
            <a:r>
              <a:rPr lang="en-US" sz="2400" dirty="0"/>
              <a:t>Female breast cancer has now surpassed lung cancer as the leading cause of global cancer incidence in 2020, with an estimated 2.3 million new cases, representing 11.7% of all cancer cases </a:t>
            </a:r>
            <a:r>
              <a:rPr lang="en-US" sz="2400" dirty="0" smtClean="0"/>
              <a:t>.</a:t>
            </a:r>
          </a:p>
          <a:p>
            <a:r>
              <a:rPr lang="en-US" sz="2400" dirty="0" smtClean="0"/>
              <a:t> </a:t>
            </a:r>
            <a:r>
              <a:rPr lang="en-US" sz="2400" dirty="0"/>
              <a:t>It is the fifth leading cause of cancer mortality worldwide, with 685,000 deaths. Among women, breast cancer accounts for 1 in 4 cancer cases and for 1 in 6 cancer deaths</a:t>
            </a:r>
          </a:p>
        </p:txBody>
      </p:sp>
    </p:spTree>
    <p:extLst>
      <p:ext uri="{BB962C8B-B14F-4D97-AF65-F5344CB8AC3E}">
        <p14:creationId xmlns:p14="http://schemas.microsoft.com/office/powerpoint/2010/main" val="4034654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Signs and </a:t>
            </a:r>
            <a:r>
              <a:rPr lang="en-US" dirty="0" smtClean="0">
                <a:solidFill>
                  <a:srgbClr val="FF0000"/>
                </a:solidFill>
              </a:rPr>
              <a:t>symptoms breast cancer</a:t>
            </a:r>
            <a:endParaRPr lang="en-US" dirty="0">
              <a:solidFill>
                <a:srgbClr val="FF0000"/>
              </a:solidFill>
            </a:endParaRPr>
          </a:p>
        </p:txBody>
      </p:sp>
      <p:sp>
        <p:nvSpPr>
          <p:cNvPr id="3" name="Content Placeholder 2"/>
          <p:cNvSpPr>
            <a:spLocks noGrp="1"/>
          </p:cNvSpPr>
          <p:nvPr>
            <p:ph idx="1"/>
          </p:nvPr>
        </p:nvSpPr>
        <p:spPr/>
        <p:txBody>
          <a:bodyPr/>
          <a:lstStyle/>
          <a:p>
            <a:r>
              <a:rPr lang="en-US" dirty="0"/>
              <a:t>Breast </a:t>
            </a:r>
            <a:r>
              <a:rPr lang="en-US" dirty="0" smtClean="0"/>
              <a:t>mass</a:t>
            </a:r>
          </a:p>
          <a:p>
            <a:r>
              <a:rPr lang="en-US" dirty="0"/>
              <a:t>Locally advanced </a:t>
            </a:r>
            <a:r>
              <a:rPr lang="en-US" dirty="0" smtClean="0"/>
              <a:t>disease</a:t>
            </a:r>
          </a:p>
          <a:p>
            <a:r>
              <a:rPr lang="en-US" dirty="0"/>
              <a:t>Metastatic disease</a:t>
            </a:r>
          </a:p>
        </p:txBody>
      </p:sp>
    </p:spTree>
    <p:extLst>
      <p:ext uri="{BB962C8B-B14F-4D97-AF65-F5344CB8AC3E}">
        <p14:creationId xmlns:p14="http://schemas.microsoft.com/office/powerpoint/2010/main" val="4028003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0704" y="2133600"/>
            <a:ext cx="10443908" cy="3777622"/>
          </a:xfrm>
        </p:spPr>
        <p:txBody>
          <a:bodyPr>
            <a:normAutofit/>
          </a:bodyPr>
          <a:lstStyle/>
          <a:p>
            <a:pPr marL="0" indent="0">
              <a:buNone/>
            </a:pPr>
            <a:r>
              <a:rPr lang="en-US" sz="2400" dirty="0">
                <a:solidFill>
                  <a:srgbClr val="FF0000"/>
                </a:solidFill>
              </a:rPr>
              <a:t>Metastatic </a:t>
            </a:r>
            <a:r>
              <a:rPr lang="en-US" sz="2400" dirty="0" smtClean="0">
                <a:solidFill>
                  <a:srgbClr val="FF0000"/>
                </a:solidFill>
              </a:rPr>
              <a:t>disease </a:t>
            </a:r>
          </a:p>
          <a:p>
            <a:pPr marL="0" indent="0">
              <a:buNone/>
            </a:pPr>
            <a:r>
              <a:rPr lang="en-US" sz="2400" dirty="0" smtClean="0"/>
              <a:t> </a:t>
            </a:r>
            <a:r>
              <a:rPr lang="en-US" sz="2400" dirty="0"/>
              <a:t>Symptoms of metastatic breast cancer depend on the organs </a:t>
            </a:r>
            <a:r>
              <a:rPr lang="en-US" sz="2400" dirty="0" smtClean="0"/>
              <a:t>involved, with the most </a:t>
            </a:r>
            <a:r>
              <a:rPr lang="en-US" sz="2400" dirty="0"/>
              <a:t>common sites of involvement being the bone </a:t>
            </a:r>
            <a:r>
              <a:rPr lang="en-US" sz="2400" dirty="0" smtClean="0"/>
              <a:t>( </a:t>
            </a:r>
            <a:r>
              <a:rPr lang="en-US" sz="2400" dirty="0"/>
              <a:t>back or leg pain), </a:t>
            </a:r>
            <a:r>
              <a:rPr lang="en-US" sz="2400" dirty="0" smtClean="0"/>
              <a:t>liver (abdominal </a:t>
            </a:r>
            <a:r>
              <a:rPr lang="en-US" sz="2400" dirty="0"/>
              <a:t>pain, nausea, jaundice), and lungs </a:t>
            </a:r>
            <a:r>
              <a:rPr lang="en-US" sz="2400" dirty="0" smtClean="0"/>
              <a:t>( </a:t>
            </a:r>
            <a:r>
              <a:rPr lang="en-US" sz="2400" dirty="0"/>
              <a:t>shortness of breath or cough).</a:t>
            </a:r>
          </a:p>
          <a:p>
            <a:endParaRPr lang="en-US" sz="2400" dirty="0"/>
          </a:p>
        </p:txBody>
      </p:sp>
    </p:spTree>
    <p:extLst>
      <p:ext uri="{BB962C8B-B14F-4D97-AF65-F5344CB8AC3E}">
        <p14:creationId xmlns:p14="http://schemas.microsoft.com/office/powerpoint/2010/main" val="1777881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0" y="365125"/>
            <a:ext cx="12696092" cy="9042643"/>
          </a:xfrm>
          <a:prstGeom prst="rect">
            <a:avLst/>
          </a:prstGeom>
        </p:spPr>
      </p:pic>
    </p:spTree>
    <p:extLst>
      <p:ext uri="{BB962C8B-B14F-4D97-AF65-F5344CB8AC3E}">
        <p14:creationId xmlns:p14="http://schemas.microsoft.com/office/powerpoint/2010/main" val="771801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41248" y="1060704"/>
            <a:ext cx="10663364" cy="4850518"/>
          </a:xfrm>
        </p:spPr>
        <p:txBody>
          <a:bodyPr/>
          <a:lstStyle/>
          <a:p>
            <a:pPr marL="0" indent="0">
              <a:buNone/>
            </a:pPr>
            <a:endParaRPr lang="en-US" dirty="0"/>
          </a:p>
        </p:txBody>
      </p:sp>
      <p:sp>
        <p:nvSpPr>
          <p:cNvPr id="4" name="Rectangle 3"/>
          <p:cNvSpPr/>
          <p:nvPr/>
        </p:nvSpPr>
        <p:spPr>
          <a:xfrm>
            <a:off x="1597152" y="2413338"/>
            <a:ext cx="9022080" cy="1938992"/>
          </a:xfrm>
          <a:prstGeom prst="rect">
            <a:avLst/>
          </a:prstGeom>
        </p:spPr>
        <p:txBody>
          <a:bodyPr wrap="square">
            <a:spAutoFit/>
          </a:bodyPr>
          <a:lstStyle/>
          <a:p>
            <a:pPr marL="342900" indent="-342900">
              <a:buFont typeface="Arial" panose="020B0604020202020204" pitchFamily="34" charset="0"/>
              <a:buChar char="•"/>
            </a:pPr>
            <a:r>
              <a:rPr lang="en-US" sz="2400" dirty="0"/>
              <a:t> Although metastatic breast cancer (MBC) is unlikely to be cured, </a:t>
            </a:r>
            <a:r>
              <a:rPr lang="en-US" sz="2400" dirty="0" smtClean="0"/>
              <a:t>meaningful improvements </a:t>
            </a:r>
            <a:r>
              <a:rPr lang="en-US" sz="2400" dirty="0"/>
              <a:t>in survival have been seen, coincident with the introduction of </a:t>
            </a:r>
            <a:r>
              <a:rPr lang="en-US" sz="2400" dirty="0" smtClean="0"/>
              <a:t>newer systemic </a:t>
            </a:r>
            <a:r>
              <a:rPr lang="en-US" sz="2400" dirty="0"/>
              <a:t>therapies </a:t>
            </a:r>
            <a:r>
              <a:rPr lang="en-US" sz="2400" dirty="0" smtClean="0"/>
              <a:t>.</a:t>
            </a:r>
          </a:p>
          <a:p>
            <a:pPr marL="342900" indent="-342900">
              <a:buFont typeface="Arial" panose="020B0604020202020204" pitchFamily="34" charset="0"/>
              <a:buChar char="•"/>
            </a:pPr>
            <a:r>
              <a:rPr lang="en-US" sz="2400" dirty="0" smtClean="0"/>
              <a:t> </a:t>
            </a:r>
            <a:r>
              <a:rPr lang="en-US" sz="2400" dirty="0"/>
              <a:t>Median overall survival now is slightly over three </a:t>
            </a:r>
            <a:r>
              <a:rPr lang="en-US" sz="2400" dirty="0" err="1" smtClean="0"/>
              <a:t>years,with</a:t>
            </a:r>
            <a:r>
              <a:rPr lang="en-US" sz="2400" dirty="0" smtClean="0"/>
              <a:t> </a:t>
            </a:r>
            <a:r>
              <a:rPr lang="en-US" sz="2400" dirty="0"/>
              <a:t>a range from a few months to many years </a:t>
            </a:r>
            <a:r>
              <a:rPr lang="en-US" dirty="0" smtClean="0"/>
              <a:t>.</a:t>
            </a:r>
            <a:endParaRPr lang="en-US" dirty="0"/>
          </a:p>
        </p:txBody>
      </p:sp>
    </p:spTree>
    <p:extLst>
      <p:ext uri="{BB962C8B-B14F-4D97-AF65-F5344CB8AC3E}">
        <p14:creationId xmlns:p14="http://schemas.microsoft.com/office/powerpoint/2010/main" val="3006465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87552" y="2133600"/>
            <a:ext cx="10517060" cy="3777622"/>
          </a:xfrm>
        </p:spPr>
        <p:txBody>
          <a:bodyPr>
            <a:normAutofit/>
          </a:bodyPr>
          <a:lstStyle/>
          <a:p>
            <a:r>
              <a:rPr lang="en-US" sz="2400" dirty="0"/>
              <a:t>The selection of a therapeutic strategy depends upon both tumor biology and </a:t>
            </a:r>
            <a:r>
              <a:rPr lang="en-US" sz="2400" dirty="0" smtClean="0"/>
              <a:t>clinical  factors</a:t>
            </a:r>
            <a:r>
              <a:rPr lang="en-US" sz="2400" dirty="0"/>
              <a:t>, with the goal being a tailored approach</a:t>
            </a:r>
            <a:r>
              <a:rPr lang="en-US" sz="2400" dirty="0" smtClean="0"/>
              <a:t>.</a:t>
            </a:r>
          </a:p>
          <a:p>
            <a:r>
              <a:rPr lang="en-US" sz="2400" dirty="0" smtClean="0"/>
              <a:t> </a:t>
            </a:r>
            <a:r>
              <a:rPr lang="en-US" sz="2400" dirty="0"/>
              <a:t>Although a subset of patients </a:t>
            </a:r>
            <a:r>
              <a:rPr lang="en-US" sz="2400" dirty="0" smtClean="0"/>
              <a:t>with </a:t>
            </a:r>
            <a:r>
              <a:rPr lang="en-US" sz="2400" dirty="0" err="1" smtClean="0"/>
              <a:t>oligometastatic</a:t>
            </a:r>
            <a:r>
              <a:rPr lang="en-US" sz="2400" dirty="0" smtClean="0"/>
              <a:t> </a:t>
            </a:r>
            <a:r>
              <a:rPr lang="en-US" sz="2400" dirty="0"/>
              <a:t>disease may benefit from an intensified </a:t>
            </a:r>
            <a:r>
              <a:rPr lang="en-US" sz="2400" dirty="0" err="1"/>
              <a:t>locoregional</a:t>
            </a:r>
            <a:r>
              <a:rPr lang="en-US" sz="2400" dirty="0"/>
              <a:t> approach, </a:t>
            </a:r>
            <a:r>
              <a:rPr lang="en-US" sz="2400" dirty="0" smtClean="0"/>
              <a:t>most patients </a:t>
            </a:r>
            <a:r>
              <a:rPr lang="en-US" sz="2400" dirty="0"/>
              <a:t>with MBC receive systemic medical therapy consisting of </a:t>
            </a:r>
            <a:r>
              <a:rPr lang="en-US" sz="2400" dirty="0" smtClean="0"/>
              <a:t>chemotherapy, endocrine </a:t>
            </a:r>
            <a:r>
              <a:rPr lang="en-US" sz="2400" dirty="0"/>
              <a:t>therapy, and/or biologic therapies, and supportive care measures </a:t>
            </a:r>
          </a:p>
        </p:txBody>
      </p:sp>
    </p:spTree>
    <p:extLst>
      <p:ext uri="{BB962C8B-B14F-4D97-AF65-F5344CB8AC3E}">
        <p14:creationId xmlns:p14="http://schemas.microsoft.com/office/powerpoint/2010/main" val="1231214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362</TotalTime>
  <Words>1767</Words>
  <Application>Microsoft Office PowerPoint</Application>
  <PresentationFormat>Widescreen</PresentationFormat>
  <Paragraphs>81</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Andalus</vt:lpstr>
      <vt:lpstr>Arial</vt:lpstr>
      <vt:lpstr>Calibri</vt:lpstr>
      <vt:lpstr>Calibri Light</vt:lpstr>
      <vt:lpstr>Office Theme</vt:lpstr>
      <vt:lpstr>Approach to metastatic Breast Cancer</vt:lpstr>
      <vt:lpstr>PowerPoint Presentation</vt:lpstr>
      <vt:lpstr>PowerPoint Presentation</vt:lpstr>
      <vt:lpstr>PowerPoint Presentation</vt:lpstr>
      <vt:lpstr>Signs and symptoms breast cancer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Role of repeat biopsy</vt:lpstr>
      <vt:lpstr>PowerPoint Presentation</vt:lpstr>
      <vt:lpstr>PowerPoint Presentation</vt:lpstr>
      <vt:lpstr>Prediction of response</vt:lpstr>
      <vt:lpstr>PowerPoint Presentation</vt:lpstr>
      <vt:lpstr>SYSTEMIC TREATMENT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Radiographic studies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user</cp:lastModifiedBy>
  <cp:revision>28</cp:revision>
  <dcterms:created xsi:type="dcterms:W3CDTF">2021-06-11T18:53:05Z</dcterms:created>
  <dcterms:modified xsi:type="dcterms:W3CDTF">2021-06-15T05:26:33Z</dcterms:modified>
</cp:coreProperties>
</file>